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4" r:id="rId3"/>
    <p:sldId id="273" r:id="rId4"/>
    <p:sldId id="275" r:id="rId5"/>
    <p:sldId id="276" r:id="rId6"/>
    <p:sldId id="277" r:id="rId7"/>
    <p:sldId id="278" r:id="rId8"/>
    <p:sldId id="283" r:id="rId9"/>
    <p:sldId id="280" r:id="rId10"/>
    <p:sldId id="282" r:id="rId11"/>
    <p:sldId id="279" r:id="rId12"/>
    <p:sldId id="260" r:id="rId13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9">
          <p15:clr>
            <a:srgbClr val="A4A3A4"/>
          </p15:clr>
        </p15:guide>
        <p15:guide id="2" orient="horz" pos="4025">
          <p15:clr>
            <a:srgbClr val="A4A3A4"/>
          </p15:clr>
        </p15:guide>
        <p15:guide id="3" orient="horz" pos="1820">
          <p15:clr>
            <a:srgbClr val="A4A3A4"/>
          </p15:clr>
        </p15:guide>
        <p15:guide id="4" orient="horz" pos="2831">
          <p15:clr>
            <a:srgbClr val="A4A3A4"/>
          </p15:clr>
        </p15:guide>
        <p15:guide id="5" orient="horz" pos="2452">
          <p15:clr>
            <a:srgbClr val="A4A3A4"/>
          </p15:clr>
        </p15:guide>
        <p15:guide id="6" orient="horz" pos="2748">
          <p15:clr>
            <a:srgbClr val="A4A3A4"/>
          </p15:clr>
        </p15:guide>
        <p15:guide id="7" orient="horz" pos="2992">
          <p15:clr>
            <a:srgbClr val="A4A3A4"/>
          </p15:clr>
        </p15:guide>
        <p15:guide id="8" orient="horz" pos="2068">
          <p15:clr>
            <a:srgbClr val="A4A3A4"/>
          </p15:clr>
        </p15:guide>
        <p15:guide id="9" orient="horz" pos="2258">
          <p15:clr>
            <a:srgbClr val="A4A3A4"/>
          </p15:clr>
        </p15:guide>
        <p15:guide id="10" orient="horz" pos="1163">
          <p15:clr>
            <a:srgbClr val="A4A3A4"/>
          </p15:clr>
        </p15:guide>
        <p15:guide id="11" orient="horz" pos="952">
          <p15:clr>
            <a:srgbClr val="A4A3A4"/>
          </p15:clr>
        </p15:guide>
        <p15:guide id="12" orient="horz" pos="725">
          <p15:clr>
            <a:srgbClr val="A4A3A4"/>
          </p15:clr>
        </p15:guide>
        <p15:guide id="13" orient="horz" pos="383">
          <p15:clr>
            <a:srgbClr val="A4A3A4"/>
          </p15:clr>
        </p15:guide>
        <p15:guide id="14" pos="2928">
          <p15:clr>
            <a:srgbClr val="A4A3A4"/>
          </p15:clr>
        </p15:guide>
        <p15:guide id="15" pos="325">
          <p15:clr>
            <a:srgbClr val="A4A3A4"/>
          </p15:clr>
        </p15:guide>
        <p15:guide id="16" pos="5471">
          <p15:clr>
            <a:srgbClr val="A4A3A4"/>
          </p15:clr>
        </p15:guide>
        <p15:guide id="17" pos="1697">
          <p15:clr>
            <a:srgbClr val="A4A3A4"/>
          </p15:clr>
        </p15:guide>
        <p15:guide id="18" pos="1957">
          <p15:clr>
            <a:srgbClr val="A4A3A4"/>
          </p15:clr>
        </p15:guide>
        <p15:guide id="19" pos="3790">
          <p15:clr>
            <a:srgbClr val="A4A3A4"/>
          </p15:clr>
        </p15:guide>
        <p15:guide id="20" pos="4228">
          <p15:clr>
            <a:srgbClr val="A4A3A4"/>
          </p15:clr>
        </p15:guide>
        <p15:guide id="21" pos="1490">
          <p15:clr>
            <a:srgbClr val="A4A3A4"/>
          </p15:clr>
        </p15:guide>
        <p15:guide id="22" pos="1635">
          <p15:clr>
            <a:srgbClr val="A4A3A4"/>
          </p15:clr>
        </p15:guide>
        <p15:guide id="23" pos="28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7B7"/>
    <a:srgbClr val="FD6B6B"/>
    <a:srgbClr val="00285A"/>
    <a:srgbClr val="E0758D"/>
    <a:srgbClr val="FFFF14"/>
    <a:srgbClr val="0F01FB"/>
    <a:srgbClr val="000995"/>
    <a:srgbClr val="2B7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8" autoAdjust="0"/>
    <p:restoredTop sz="59645" autoAdjust="0"/>
  </p:normalViewPr>
  <p:slideViewPr>
    <p:cSldViewPr snapToGrid="0" snapToObjects="1" showGuides="1">
      <p:cViewPr varScale="1">
        <p:scale>
          <a:sx n="59" d="100"/>
          <a:sy n="59" d="100"/>
        </p:scale>
        <p:origin x="1002" y="72"/>
      </p:cViewPr>
      <p:guideLst>
        <p:guide orient="horz" pos="4229"/>
        <p:guide orient="horz" pos="4025"/>
        <p:guide orient="horz" pos="1820"/>
        <p:guide orient="horz" pos="2831"/>
        <p:guide orient="horz" pos="2452"/>
        <p:guide orient="horz" pos="2748"/>
        <p:guide orient="horz" pos="2992"/>
        <p:guide orient="horz" pos="2068"/>
        <p:guide orient="horz" pos="2258"/>
        <p:guide orient="horz" pos="1163"/>
        <p:guide orient="horz" pos="952"/>
        <p:guide orient="horz" pos="725"/>
        <p:guide orient="horz" pos="383"/>
        <p:guide pos="2928"/>
        <p:guide pos="325"/>
        <p:guide pos="5471"/>
        <p:guide pos="1697"/>
        <p:guide pos="1957"/>
        <p:guide pos="3790"/>
        <p:guide pos="4228"/>
        <p:guide pos="1490"/>
        <p:guide pos="1635"/>
        <p:guide pos="28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0535A-43ED-0746-A783-120732D95295}" type="datetimeFigureOut">
              <a:rPr lang="de-DE" smtClean="0"/>
              <a:pPr/>
              <a:t>11.01.2023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E66C1-A725-2C4E-9368-EDFE1606751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B38DA-5043-D541-88B3-EFAD41100D17}" type="datetimeFigureOut">
              <a:rPr lang="de-DE" smtClean="0"/>
              <a:pPr/>
              <a:t>11.01.2023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02808-844A-A146-B6E2-9BE456FBD20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2896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893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69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7295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364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875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095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18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873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071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865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277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15143" y="463553"/>
            <a:ext cx="7302500" cy="6438900"/>
          </a:xfrm>
          <a:prstGeom prst="rect">
            <a:avLst/>
          </a:prstGeom>
        </p:spPr>
      </p:pic>
      <p:sp>
        <p:nvSpPr>
          <p:cNvPr id="19" name="Textplatzhalt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2496823" y="656143"/>
            <a:ext cx="4350143" cy="400110"/>
          </a:xfrm>
          <a:custGeom>
            <a:avLst/>
            <a:gdLst>
              <a:gd name="connsiteX0" fmla="*/ 0 w 4350143"/>
              <a:gd name="connsiteY0" fmla="*/ 0 h 1139315"/>
              <a:gd name="connsiteX1" fmla="*/ 4350143 w 4350143"/>
              <a:gd name="connsiteY1" fmla="*/ 0 h 1139315"/>
              <a:gd name="connsiteX2" fmla="*/ 4350143 w 4350143"/>
              <a:gd name="connsiteY2" fmla="*/ 1139315 h 1139315"/>
              <a:gd name="connsiteX3" fmla="*/ 0 w 4350143"/>
              <a:gd name="connsiteY3" fmla="*/ 1139315 h 1139315"/>
              <a:gd name="connsiteX4" fmla="*/ 0 w 4350143"/>
              <a:gd name="connsiteY4" fmla="*/ 0 h 113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>
                <a:ln>
                  <a:noFill/>
                </a:ln>
                <a:solidFill>
                  <a:schemeClr val="tx2"/>
                </a:solidFill>
                <a:latin typeface="Arial"/>
                <a:cs typeface="Arial"/>
              </a:defRPr>
            </a:lvl1pPr>
            <a:lvl4pPr>
              <a:buNone/>
              <a:defRPr/>
            </a:lvl4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Volkshochschule</a:t>
            </a:r>
          </a:p>
        </p:txBody>
      </p:sp>
      <p:sp>
        <p:nvSpPr>
          <p:cNvPr id="25" name="Textplatzhalt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23" y="956959"/>
            <a:ext cx="4350143" cy="400110"/>
          </a:xfrm>
          <a:custGeom>
            <a:avLst/>
            <a:gdLst>
              <a:gd name="connsiteX0" fmla="*/ 0 w 4350143"/>
              <a:gd name="connsiteY0" fmla="*/ 0 h 1139315"/>
              <a:gd name="connsiteX1" fmla="*/ 4350143 w 4350143"/>
              <a:gd name="connsiteY1" fmla="*/ 0 h 1139315"/>
              <a:gd name="connsiteX2" fmla="*/ 4350143 w 4350143"/>
              <a:gd name="connsiteY2" fmla="*/ 1139315 h 1139315"/>
              <a:gd name="connsiteX3" fmla="*/ 0 w 4350143"/>
              <a:gd name="connsiteY3" fmla="*/ 1139315 h 1139315"/>
              <a:gd name="connsiteX4" fmla="*/ 0 w 4350143"/>
              <a:gd name="connsiteY4" fmla="*/ 0 h 113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  <a:lvl4pPr>
              <a:buNone/>
              <a:defRPr/>
            </a:lvl4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Musterstadt</a:t>
            </a:r>
            <a:endParaRPr lang="de-DE" dirty="0"/>
          </a:p>
        </p:txBody>
      </p:sp>
      <p:sp>
        <p:nvSpPr>
          <p:cNvPr id="26" name="Inhaltsplatzhalter 2"/>
          <p:cNvSpPr>
            <a:spLocks noGrp="1"/>
          </p:cNvSpPr>
          <p:nvPr>
            <p:ph idx="13" hasCustomPrompt="1"/>
          </p:nvPr>
        </p:nvSpPr>
        <p:spPr>
          <a:xfrm>
            <a:off x="2509537" y="2588052"/>
            <a:ext cx="6075894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>
                <a:solidFill>
                  <a:schemeClr val="tx1"/>
                </a:solidFill>
                <a:latin typeface="+mn-lt"/>
              </a:defRPr>
            </a:lvl1pPr>
            <a:lvl4pPr>
              <a:defRPr sz="2000" b="1" i="0"/>
            </a:lvl4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Titel und Untertitel der Präsentation</a:t>
            </a:r>
            <a:endParaRPr lang="de-DE" dirty="0"/>
          </a:p>
        </p:txBody>
      </p:sp>
      <p:sp>
        <p:nvSpPr>
          <p:cNvPr id="27" name="Inhaltsplatzhalter 2"/>
          <p:cNvSpPr>
            <a:spLocks noGrp="1"/>
          </p:cNvSpPr>
          <p:nvPr>
            <p:ph idx="14" hasCustomPrompt="1"/>
          </p:nvPr>
        </p:nvSpPr>
        <p:spPr>
          <a:xfrm>
            <a:off x="2509537" y="2988163"/>
            <a:ext cx="6075894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>
                <a:solidFill>
                  <a:schemeClr val="tx1"/>
                </a:solidFill>
                <a:latin typeface="+mj-lt"/>
              </a:defRPr>
            </a:lvl1pPr>
            <a:lvl4pPr>
              <a:defRPr sz="2000" b="1" i="0"/>
            </a:lvl4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Bore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eum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estiusc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itaquunt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Natio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magnis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cum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cuscil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modi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285A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Te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cuptatenis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ra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adit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28" name="Inhaltsplatzhalter 2"/>
          <p:cNvSpPr>
            <a:spLocks noGrp="1"/>
          </p:cNvSpPr>
          <p:nvPr>
            <p:ph idx="15" hasCustomPrompt="1"/>
          </p:nvPr>
        </p:nvSpPr>
        <p:spPr>
          <a:xfrm>
            <a:off x="2509536" y="4244732"/>
            <a:ext cx="6075895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>
                <a:solidFill>
                  <a:schemeClr val="tx1"/>
                </a:solidFill>
                <a:latin typeface="+mj-lt"/>
              </a:defRPr>
            </a:lvl1pPr>
            <a:lvl4pPr>
              <a:defRPr sz="2000" b="1" i="0"/>
            </a:lvl4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Dipl.-Päd. Heidemarie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Langername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285A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sp>
        <p:nvSpPr>
          <p:cNvPr id="46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2512089" y="4496963"/>
            <a:ext cx="6091484" cy="338554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>
              <a:buNone/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Referentin Presse- und Öffentlichkeitsarbeit</a:t>
            </a:r>
            <a:endParaRPr lang="de-DE" dirty="0"/>
          </a:p>
        </p:txBody>
      </p:sp>
      <p:pic>
        <p:nvPicPr>
          <p:cNvPr id="13" name="Bild 12" descr="vhs_logo_RGB_po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9782" y="404511"/>
            <a:ext cx="2400847" cy="1252545"/>
          </a:xfrm>
          <a:prstGeom prst="rect">
            <a:avLst/>
          </a:prstGeom>
        </p:spPr>
      </p:pic>
      <p:sp>
        <p:nvSpPr>
          <p:cNvPr id="10" name="Datumsplatzhalter 27"/>
          <p:cNvSpPr>
            <a:spLocks noGrp="1"/>
          </p:cNvSpPr>
          <p:nvPr>
            <p:ph type="dt" sz="half" idx="2"/>
          </p:nvPr>
        </p:nvSpPr>
        <p:spPr>
          <a:xfrm>
            <a:off x="2502209" y="6162479"/>
            <a:ext cx="20697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27.08.2013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platzhalt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19371" y="1213721"/>
            <a:ext cx="8258327" cy="400110"/>
          </a:xfrm>
          <a:custGeom>
            <a:avLst/>
            <a:gdLst>
              <a:gd name="connsiteX0" fmla="*/ 0 w 4350143"/>
              <a:gd name="connsiteY0" fmla="*/ 0 h 1139315"/>
              <a:gd name="connsiteX1" fmla="*/ 4350143 w 4350143"/>
              <a:gd name="connsiteY1" fmla="*/ 0 h 1139315"/>
              <a:gd name="connsiteX2" fmla="*/ 4350143 w 4350143"/>
              <a:gd name="connsiteY2" fmla="*/ 1139315 h 1139315"/>
              <a:gd name="connsiteX3" fmla="*/ 0 w 4350143"/>
              <a:gd name="connsiteY3" fmla="*/ 1139315 h 1139315"/>
              <a:gd name="connsiteX4" fmla="*/ 0 w 4350143"/>
              <a:gd name="connsiteY4" fmla="*/ 0 h 113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/>
              </a:defRPr>
            </a:lvl1pPr>
            <a:lvl4pPr>
              <a:buNone/>
              <a:defRPr/>
            </a:lvl4pPr>
          </a:lstStyle>
          <a:p>
            <a:pPr lvl="0"/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Bore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eum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estiusc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itaquunt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.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Natio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magnis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cum. 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1" name="Textplatzhalt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18656" y="846258"/>
            <a:ext cx="8259042" cy="400110"/>
          </a:xfrm>
          <a:custGeom>
            <a:avLst/>
            <a:gdLst>
              <a:gd name="connsiteX0" fmla="*/ 0 w 4350143"/>
              <a:gd name="connsiteY0" fmla="*/ 0 h 1139315"/>
              <a:gd name="connsiteX1" fmla="*/ 4350143 w 4350143"/>
              <a:gd name="connsiteY1" fmla="*/ 0 h 1139315"/>
              <a:gd name="connsiteX2" fmla="*/ 4350143 w 4350143"/>
              <a:gd name="connsiteY2" fmla="*/ 1139315 h 1139315"/>
              <a:gd name="connsiteX3" fmla="*/ 0 w 4350143"/>
              <a:gd name="connsiteY3" fmla="*/ 1139315 h 1139315"/>
              <a:gd name="connsiteX4" fmla="*/ 0 w 4350143"/>
              <a:gd name="connsiteY4" fmla="*/ 0 h 113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cs typeface="Arial"/>
              </a:defRPr>
            </a:lvl1pPr>
            <a:lvl4pPr>
              <a:buNone/>
              <a:defRPr/>
            </a:lvl4pPr>
          </a:lstStyle>
          <a:p>
            <a:pPr lvl="0"/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Überschrift mit Blindtext.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Dolupti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usciae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sumquo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lang="de-DE" dirty="0"/>
          </a:p>
        </p:txBody>
      </p:sp>
      <p:sp>
        <p:nvSpPr>
          <p:cNvPr id="43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506506" y="306417"/>
            <a:ext cx="6171192" cy="369332"/>
          </a:xfrm>
          <a:custGeom>
            <a:avLst/>
            <a:gdLst>
              <a:gd name="connsiteX0" fmla="*/ 0 w 4350143"/>
              <a:gd name="connsiteY0" fmla="*/ 0 h 1139315"/>
              <a:gd name="connsiteX1" fmla="*/ 4350143 w 4350143"/>
              <a:gd name="connsiteY1" fmla="*/ 0 h 1139315"/>
              <a:gd name="connsiteX2" fmla="*/ 4350143 w 4350143"/>
              <a:gd name="connsiteY2" fmla="*/ 1139315 h 1139315"/>
              <a:gd name="connsiteX3" fmla="*/ 0 w 4350143"/>
              <a:gd name="connsiteY3" fmla="*/ 1139315 h 1139315"/>
              <a:gd name="connsiteX4" fmla="*/ 0 w 4350143"/>
              <a:gd name="connsiteY4" fmla="*/ 0 h 113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non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/>
              </a:defRPr>
            </a:lvl1pPr>
            <a:lvl4pPr>
              <a:buNone/>
              <a:defRPr/>
            </a:lvl4pPr>
          </a:lstStyle>
          <a:p>
            <a:r>
              <a:rPr lang="de-DE" sz="900" dirty="0">
                <a:solidFill>
                  <a:srgbClr val="00285A"/>
                </a:solidFill>
              </a:rPr>
              <a:t>Titel der Präsentation</a:t>
            </a:r>
          </a:p>
          <a:p>
            <a:r>
              <a:rPr lang="de-DE" sz="900" dirty="0">
                <a:solidFill>
                  <a:srgbClr val="00285A"/>
                </a:solidFill>
              </a:rPr>
              <a:t>Untertitel der Präsentation</a:t>
            </a:r>
          </a:p>
        </p:txBody>
      </p:sp>
      <p:sp>
        <p:nvSpPr>
          <p:cNvPr id="13" name="Textplatzhalt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18656" y="2574387"/>
            <a:ext cx="8259042" cy="3561991"/>
          </a:xfrm>
          <a:custGeom>
            <a:avLst/>
            <a:gdLst>
              <a:gd name="connsiteX0" fmla="*/ 0 w 4350143"/>
              <a:gd name="connsiteY0" fmla="*/ 0 h 1139315"/>
              <a:gd name="connsiteX1" fmla="*/ 4350143 w 4350143"/>
              <a:gd name="connsiteY1" fmla="*/ 0 h 1139315"/>
              <a:gd name="connsiteX2" fmla="*/ 4350143 w 4350143"/>
              <a:gd name="connsiteY2" fmla="*/ 1139315 h 1139315"/>
              <a:gd name="connsiteX3" fmla="*/ 0 w 4350143"/>
              <a:gd name="connsiteY3" fmla="*/ 1139315 h 1139315"/>
              <a:gd name="connsiteX4" fmla="*/ 0 w 4350143"/>
              <a:gd name="connsiteY4" fmla="*/ 0 h 113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cs typeface="Arial"/>
              </a:defRPr>
            </a:lvl1pPr>
            <a:lvl4pPr>
              <a:buNone/>
              <a:defRPr/>
            </a:lvl4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Dolupti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usciae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sumquo.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Bore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eum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estiusc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itaquunt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.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Natio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magnis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cum. Porerum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liatur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,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sum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venienestore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pra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sequi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volupta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sus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,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omnit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,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niandam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incit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,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occus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,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consequo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vel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•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 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Ut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optasitat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perio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tem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hario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oditia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qui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aut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ut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repudaest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285A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		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•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 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Non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nis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volorerum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, as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possinc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tatemped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minvele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285A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			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•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 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Mienem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aliquis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tiatem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quundia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esto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ipidel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expla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coritiat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285A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285A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285A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285A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lvl="0"/>
            <a:endParaRPr lang="de-DE" dirty="0"/>
          </a:p>
        </p:txBody>
      </p:sp>
      <p:pic>
        <p:nvPicPr>
          <p:cNvPr id="12" name="Bild 11" descr="vhs_logo_RGB_po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2230" y="144357"/>
            <a:ext cx="1300101" cy="678276"/>
          </a:xfrm>
          <a:prstGeom prst="rect">
            <a:avLst/>
          </a:prstGeom>
        </p:spPr>
      </p:pic>
      <p:sp>
        <p:nvSpPr>
          <p:cNvPr id="7" name="Datumsplatzhalter 27"/>
          <p:cNvSpPr>
            <a:spLocks noGrp="1"/>
          </p:cNvSpPr>
          <p:nvPr>
            <p:ph type="dt" sz="half" idx="2"/>
          </p:nvPr>
        </p:nvSpPr>
        <p:spPr>
          <a:xfrm>
            <a:off x="2502209" y="6162479"/>
            <a:ext cx="20697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27.08.2013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19372" y="1213721"/>
            <a:ext cx="8173812" cy="400110"/>
          </a:xfrm>
          <a:custGeom>
            <a:avLst/>
            <a:gdLst>
              <a:gd name="connsiteX0" fmla="*/ 0 w 4350143"/>
              <a:gd name="connsiteY0" fmla="*/ 0 h 1139315"/>
              <a:gd name="connsiteX1" fmla="*/ 4350143 w 4350143"/>
              <a:gd name="connsiteY1" fmla="*/ 0 h 1139315"/>
              <a:gd name="connsiteX2" fmla="*/ 4350143 w 4350143"/>
              <a:gd name="connsiteY2" fmla="*/ 1139315 h 1139315"/>
              <a:gd name="connsiteX3" fmla="*/ 0 w 4350143"/>
              <a:gd name="connsiteY3" fmla="*/ 1139315 h 1139315"/>
              <a:gd name="connsiteX4" fmla="*/ 0 w 4350143"/>
              <a:gd name="connsiteY4" fmla="*/ 0 h 113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/>
              </a:defRPr>
            </a:lvl1pPr>
            <a:lvl4pPr>
              <a:buNone/>
              <a:defRPr/>
            </a:lvl4pPr>
          </a:lstStyle>
          <a:p>
            <a:pPr lvl="0"/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Bore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eum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estiusc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itaquunt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.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Natio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magnis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cum. 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18656" y="846258"/>
            <a:ext cx="8173812" cy="400110"/>
          </a:xfrm>
          <a:custGeom>
            <a:avLst/>
            <a:gdLst>
              <a:gd name="connsiteX0" fmla="*/ 0 w 4350143"/>
              <a:gd name="connsiteY0" fmla="*/ 0 h 1139315"/>
              <a:gd name="connsiteX1" fmla="*/ 4350143 w 4350143"/>
              <a:gd name="connsiteY1" fmla="*/ 0 h 1139315"/>
              <a:gd name="connsiteX2" fmla="*/ 4350143 w 4350143"/>
              <a:gd name="connsiteY2" fmla="*/ 1139315 h 1139315"/>
              <a:gd name="connsiteX3" fmla="*/ 0 w 4350143"/>
              <a:gd name="connsiteY3" fmla="*/ 1139315 h 1139315"/>
              <a:gd name="connsiteX4" fmla="*/ 0 w 4350143"/>
              <a:gd name="connsiteY4" fmla="*/ 0 h 113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cs typeface="Arial"/>
              </a:defRPr>
            </a:lvl1pPr>
            <a:lvl4pPr>
              <a:buNone/>
              <a:defRPr/>
            </a:lvl4pPr>
          </a:lstStyle>
          <a:p>
            <a:pPr lvl="0"/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Überschrift mit Blindtext.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Dolupti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usciae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sumquo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idx="14"/>
          </p:nvPr>
        </p:nvSpPr>
        <p:spPr>
          <a:xfrm>
            <a:off x="418656" y="1809749"/>
            <a:ext cx="8266557" cy="43227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7" name="Bild 6" descr="vhs_logo_RGB_po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2230" y="144357"/>
            <a:ext cx="1300101" cy="678276"/>
          </a:xfrm>
          <a:prstGeom prst="rect">
            <a:avLst/>
          </a:prstGeom>
        </p:spPr>
      </p:pic>
      <p:sp>
        <p:nvSpPr>
          <p:cNvPr id="6" name="Datumsplatzhalter 27"/>
          <p:cNvSpPr>
            <a:spLocks noGrp="1"/>
          </p:cNvSpPr>
          <p:nvPr>
            <p:ph type="dt" sz="half" idx="2"/>
          </p:nvPr>
        </p:nvSpPr>
        <p:spPr>
          <a:xfrm>
            <a:off x="2502209" y="6162479"/>
            <a:ext cx="20697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27.08.2013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idx="11" hasCustomPrompt="1"/>
          </p:nvPr>
        </p:nvSpPr>
        <p:spPr>
          <a:xfrm>
            <a:off x="416687" y="1809749"/>
            <a:ext cx="4035117" cy="4322763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de-DE" sz="1600" baseline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Porerum </a:t>
            </a:r>
            <a:r>
              <a:rPr lang="de-DE" dirty="0" err="1"/>
              <a:t>liatur</a:t>
            </a:r>
            <a:r>
              <a:rPr lang="de-DE" dirty="0"/>
              <a:t>,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venienestore</a:t>
            </a:r>
            <a:r>
              <a:rPr lang="de-DE" dirty="0"/>
              <a:t> </a:t>
            </a:r>
          </a:p>
          <a:p>
            <a:pPr lvl="0"/>
            <a:r>
              <a:rPr lang="de-DE" dirty="0" err="1"/>
              <a:t>pra</a:t>
            </a:r>
            <a:r>
              <a:rPr lang="de-DE" dirty="0"/>
              <a:t> </a:t>
            </a:r>
            <a:r>
              <a:rPr lang="de-DE" dirty="0" err="1"/>
              <a:t>sequi</a:t>
            </a:r>
            <a:r>
              <a:rPr lang="de-DE" dirty="0"/>
              <a:t> </a:t>
            </a:r>
            <a:r>
              <a:rPr lang="de-DE" dirty="0" err="1"/>
              <a:t>volupta</a:t>
            </a:r>
            <a:r>
              <a:rPr lang="de-DE" dirty="0"/>
              <a:t> </a:t>
            </a:r>
            <a:r>
              <a:rPr lang="de-DE" dirty="0" err="1"/>
              <a:t>sus</a:t>
            </a:r>
            <a:r>
              <a:rPr lang="de-DE" dirty="0"/>
              <a:t>, </a:t>
            </a:r>
            <a:r>
              <a:rPr lang="de-DE" dirty="0" err="1"/>
              <a:t>omnit</a:t>
            </a:r>
            <a:r>
              <a:rPr lang="de-DE" dirty="0"/>
              <a:t>, </a:t>
            </a:r>
            <a:r>
              <a:rPr lang="de-DE" dirty="0" err="1"/>
              <a:t>niandam</a:t>
            </a:r>
            <a:endParaRPr lang="de-DE" dirty="0"/>
          </a:p>
          <a:p>
            <a:pPr lvl="0"/>
            <a:r>
              <a:rPr lang="de-DE" dirty="0" err="1"/>
              <a:t>incit</a:t>
            </a:r>
            <a:r>
              <a:rPr lang="de-DE" dirty="0"/>
              <a:t>, </a:t>
            </a:r>
            <a:r>
              <a:rPr lang="de-DE" dirty="0" err="1"/>
              <a:t>occus</a:t>
            </a:r>
            <a:r>
              <a:rPr lang="de-DE" dirty="0"/>
              <a:t>, </a:t>
            </a:r>
            <a:r>
              <a:rPr lang="de-DE" dirty="0" err="1"/>
              <a:t>consequo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magnimin</a:t>
            </a:r>
            <a:endParaRPr lang="de-DE" dirty="0"/>
          </a:p>
          <a:p>
            <a:pPr lvl="0"/>
            <a:r>
              <a:rPr lang="de-DE" dirty="0" err="1"/>
              <a:t>consequas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exere</a:t>
            </a:r>
            <a:r>
              <a:rPr lang="de-DE" dirty="0"/>
              <a:t> </a:t>
            </a:r>
            <a:r>
              <a:rPr lang="de-DE" dirty="0" err="1"/>
              <a:t>poritat</a:t>
            </a:r>
            <a:r>
              <a:rPr lang="de-DE" dirty="0"/>
              <a:t> </a:t>
            </a:r>
            <a:r>
              <a:rPr lang="de-DE" dirty="0" err="1"/>
              <a:t>ionsequ</a:t>
            </a:r>
            <a:r>
              <a:rPr lang="de-DE" dirty="0"/>
              <a:t> </a:t>
            </a:r>
          </a:p>
          <a:p>
            <a:pPr lvl="0"/>
            <a:r>
              <a:rPr lang="de-DE" dirty="0" err="1"/>
              <a:t>iandicimpos</a:t>
            </a:r>
            <a:r>
              <a:rPr lang="de-DE" dirty="0"/>
              <a:t> </a:t>
            </a:r>
            <a:r>
              <a:rPr lang="de-DE" dirty="0" err="1"/>
              <a:t>ducillo</a:t>
            </a:r>
            <a:r>
              <a:rPr lang="de-DE" dirty="0"/>
              <a:t> </a:t>
            </a:r>
            <a:r>
              <a:rPr lang="de-DE" dirty="0" err="1"/>
              <a:t>dolupta</a:t>
            </a:r>
            <a:r>
              <a:rPr lang="de-DE" dirty="0"/>
              <a:t> quo cum </a:t>
            </a:r>
          </a:p>
          <a:p>
            <a:pPr lvl="0"/>
            <a:r>
              <a:rPr lang="de-DE" dirty="0" err="1"/>
              <a:t>quam</a:t>
            </a:r>
            <a:r>
              <a:rPr lang="de-DE" dirty="0"/>
              <a:t>, a cum es con </a:t>
            </a:r>
            <a:r>
              <a:rPr lang="de-DE" dirty="0" err="1"/>
              <a:t>etur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</a:p>
          <a:p>
            <a:pPr lvl="0"/>
            <a:r>
              <a:rPr lang="de-DE" dirty="0" err="1"/>
              <a:t>quatem</a:t>
            </a:r>
            <a:r>
              <a:rPr lang="de-DE" dirty="0"/>
              <a:t> </a:t>
            </a:r>
            <a:r>
              <a:rPr lang="de-DE" dirty="0" err="1"/>
              <a:t>nia</a:t>
            </a:r>
            <a:r>
              <a:rPr lang="de-DE" dirty="0"/>
              <a:t> </a:t>
            </a:r>
            <a:r>
              <a:rPr lang="de-DE" dirty="0" err="1"/>
              <a:t>vent</a:t>
            </a:r>
            <a:r>
              <a:rPr lang="de-DE" dirty="0"/>
              <a:t> </a:t>
            </a:r>
            <a:r>
              <a:rPr lang="de-DE" dirty="0" err="1"/>
              <a:t>plicit</a:t>
            </a:r>
            <a:r>
              <a:rPr lang="de-DE" dirty="0"/>
              <a:t> </a:t>
            </a:r>
            <a:r>
              <a:rPr lang="de-DE" dirty="0" err="1"/>
              <a:t>quae</a:t>
            </a:r>
            <a:r>
              <a:rPr lang="de-DE" dirty="0"/>
              <a:t> </a:t>
            </a:r>
            <a:r>
              <a:rPr lang="de-DE" dirty="0" err="1"/>
              <a:t>acero</a:t>
            </a:r>
            <a:r>
              <a:rPr lang="de-DE" dirty="0"/>
              <a:t> et </a:t>
            </a:r>
          </a:p>
          <a:p>
            <a:pPr lvl="0"/>
            <a:r>
              <a:rPr lang="de-DE" dirty="0" err="1"/>
              <a:t>autet</a:t>
            </a:r>
            <a:r>
              <a:rPr lang="de-DE" dirty="0"/>
              <a:t> </a:t>
            </a:r>
            <a:r>
              <a:rPr lang="de-DE" dirty="0" err="1"/>
              <a:t>faciis</a:t>
            </a:r>
            <a:r>
              <a:rPr lang="de-DE" dirty="0"/>
              <a:t> </a:t>
            </a:r>
            <a:r>
              <a:rPr lang="de-DE" dirty="0" err="1"/>
              <a:t>eost</a:t>
            </a:r>
            <a:r>
              <a:rPr lang="de-DE" dirty="0"/>
              <a:t> </a:t>
            </a:r>
            <a:r>
              <a:rPr lang="de-DE" dirty="0" err="1"/>
              <a:t>dollor</a:t>
            </a:r>
            <a:r>
              <a:rPr lang="de-DE" dirty="0"/>
              <a:t> </a:t>
            </a:r>
            <a:r>
              <a:rPr lang="de-DE" dirty="0" err="1"/>
              <a:t>sunt</a:t>
            </a:r>
            <a:r>
              <a:rPr lang="de-DE" dirty="0"/>
              <a:t> </a:t>
            </a:r>
            <a:r>
              <a:rPr lang="de-DE" dirty="0" err="1"/>
              <a:t>labor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 </a:t>
            </a:r>
          </a:p>
          <a:p>
            <a:pPr lvl="0"/>
            <a:r>
              <a:rPr lang="de-DE" dirty="0" err="1"/>
              <a:t>corepro</a:t>
            </a:r>
            <a:r>
              <a:rPr lang="de-DE" dirty="0"/>
              <a:t> </a:t>
            </a:r>
            <a:r>
              <a:rPr lang="de-DE" dirty="0" err="1"/>
              <a:t>tet</a:t>
            </a:r>
            <a:r>
              <a:rPr lang="de-DE" dirty="0"/>
              <a:t> </a:t>
            </a:r>
            <a:r>
              <a:rPr lang="de-DE" dirty="0" err="1"/>
              <a:t>pa</a:t>
            </a:r>
            <a:r>
              <a:rPr lang="de-DE" dirty="0"/>
              <a:t> de </a:t>
            </a:r>
            <a:r>
              <a:rPr lang="de-DE" dirty="0" err="1"/>
              <a:t>sita</a:t>
            </a:r>
            <a:r>
              <a:rPr lang="de-DE" dirty="0"/>
              <a:t> </a:t>
            </a:r>
            <a:r>
              <a:rPr lang="de-DE" dirty="0" err="1"/>
              <a:t>verum</a:t>
            </a:r>
            <a:r>
              <a:rPr lang="de-DE" dirty="0"/>
              <a:t> </a:t>
            </a:r>
            <a:r>
              <a:rPr lang="de-DE" dirty="0" err="1"/>
              <a:t>autatem</a:t>
            </a:r>
            <a:r>
              <a:rPr lang="de-DE" dirty="0"/>
              <a:t> et </a:t>
            </a:r>
          </a:p>
          <a:p>
            <a:pPr lvl="0"/>
            <a:r>
              <a:rPr lang="de-DE" dirty="0" err="1"/>
              <a:t>fuga</a:t>
            </a:r>
            <a:r>
              <a:rPr lang="de-DE" dirty="0"/>
              <a:t>. </a:t>
            </a:r>
          </a:p>
          <a:p>
            <a:pPr lvl="0"/>
            <a:endParaRPr lang="de-DE" dirty="0"/>
          </a:p>
        </p:txBody>
      </p:sp>
      <p:sp>
        <p:nvSpPr>
          <p:cNvPr id="22" name="Bildplatzhalter 2"/>
          <p:cNvSpPr>
            <a:spLocks noGrp="1"/>
          </p:cNvSpPr>
          <p:nvPr>
            <p:ph type="pic" idx="1"/>
          </p:nvPr>
        </p:nvSpPr>
        <p:spPr>
          <a:xfrm>
            <a:off x="4648200" y="1809750"/>
            <a:ext cx="4037012" cy="4322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9" name="Textplatzhalt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19372" y="1213721"/>
            <a:ext cx="8173812" cy="400110"/>
          </a:xfrm>
          <a:custGeom>
            <a:avLst/>
            <a:gdLst>
              <a:gd name="connsiteX0" fmla="*/ 0 w 4350143"/>
              <a:gd name="connsiteY0" fmla="*/ 0 h 1139315"/>
              <a:gd name="connsiteX1" fmla="*/ 4350143 w 4350143"/>
              <a:gd name="connsiteY1" fmla="*/ 0 h 1139315"/>
              <a:gd name="connsiteX2" fmla="*/ 4350143 w 4350143"/>
              <a:gd name="connsiteY2" fmla="*/ 1139315 h 1139315"/>
              <a:gd name="connsiteX3" fmla="*/ 0 w 4350143"/>
              <a:gd name="connsiteY3" fmla="*/ 1139315 h 1139315"/>
              <a:gd name="connsiteX4" fmla="*/ 0 w 4350143"/>
              <a:gd name="connsiteY4" fmla="*/ 0 h 113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/>
              </a:defRPr>
            </a:lvl1pPr>
            <a:lvl4pPr>
              <a:buNone/>
              <a:defRPr/>
            </a:lvl4pPr>
          </a:lstStyle>
          <a:p>
            <a:pPr lvl="0"/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Bore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eum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estiusc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itaquunt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.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Natio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magnis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cum. 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0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18656" y="846258"/>
            <a:ext cx="8173812" cy="400110"/>
          </a:xfrm>
          <a:custGeom>
            <a:avLst/>
            <a:gdLst>
              <a:gd name="connsiteX0" fmla="*/ 0 w 4350143"/>
              <a:gd name="connsiteY0" fmla="*/ 0 h 1139315"/>
              <a:gd name="connsiteX1" fmla="*/ 4350143 w 4350143"/>
              <a:gd name="connsiteY1" fmla="*/ 0 h 1139315"/>
              <a:gd name="connsiteX2" fmla="*/ 4350143 w 4350143"/>
              <a:gd name="connsiteY2" fmla="*/ 1139315 h 1139315"/>
              <a:gd name="connsiteX3" fmla="*/ 0 w 4350143"/>
              <a:gd name="connsiteY3" fmla="*/ 1139315 h 1139315"/>
              <a:gd name="connsiteX4" fmla="*/ 0 w 4350143"/>
              <a:gd name="connsiteY4" fmla="*/ 0 h 113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cs typeface="Arial"/>
              </a:defRPr>
            </a:lvl1pPr>
            <a:lvl4pPr>
              <a:buNone/>
              <a:defRPr/>
            </a:lvl4pPr>
          </a:lstStyle>
          <a:p>
            <a:pPr lvl="0"/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Überschrift mit Blindtext.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Dolupti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usciae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sumquo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lang="de-DE" dirty="0"/>
          </a:p>
        </p:txBody>
      </p:sp>
      <p:pic>
        <p:nvPicPr>
          <p:cNvPr id="7" name="Bild 6" descr="vhs_logo_RGB_po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2230" y="144357"/>
            <a:ext cx="1300101" cy="678276"/>
          </a:xfrm>
          <a:prstGeom prst="rect">
            <a:avLst/>
          </a:prstGeom>
        </p:spPr>
      </p:pic>
      <p:sp>
        <p:nvSpPr>
          <p:cNvPr id="8" name="Datumsplatzhalter 27"/>
          <p:cNvSpPr>
            <a:spLocks noGrp="1"/>
          </p:cNvSpPr>
          <p:nvPr>
            <p:ph type="dt" sz="half" idx="2"/>
          </p:nvPr>
        </p:nvSpPr>
        <p:spPr>
          <a:xfrm>
            <a:off x="2502209" y="6162479"/>
            <a:ext cx="20697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27.08.2013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elplatzhalter 31"/>
          <p:cNvSpPr>
            <a:spLocks noGrp="1"/>
          </p:cNvSpPr>
          <p:nvPr>
            <p:ph type="title"/>
          </p:nvPr>
        </p:nvSpPr>
        <p:spPr>
          <a:xfrm>
            <a:off x="2500588" y="640251"/>
            <a:ext cx="1525478" cy="3693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Titel der Präsentation</a:t>
            </a:r>
            <a:b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</a:b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Untertitel der Präsentation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481468" y="6162479"/>
            <a:ext cx="605006" cy="357166"/>
          </a:xfrm>
          <a:prstGeom prst="rect">
            <a:avLst/>
          </a:prstGeom>
          <a:noFill/>
        </p:spPr>
        <p:txBody>
          <a:bodyPr wrap="square" lIns="0" tIns="0" rIns="144000" bIns="0" rtlCol="0" anchor="ctr" anchorCtr="0">
            <a:noAutofit/>
          </a:bodyPr>
          <a:lstStyle/>
          <a:p>
            <a:pPr algn="r"/>
            <a:fld id="{8353D398-E520-4687-8C06-4B91E6DFDA10}" type="slidenum">
              <a:rPr lang="de-DE" sz="9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 algn="r"/>
              <a:t>‹Nr.›</a:t>
            </a:fld>
            <a:endParaRPr lang="de-DE" sz="9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atumsplatzhalter 27"/>
          <p:cNvSpPr>
            <a:spLocks noGrp="1"/>
          </p:cNvSpPr>
          <p:nvPr>
            <p:ph type="dt" sz="half" idx="2"/>
          </p:nvPr>
        </p:nvSpPr>
        <p:spPr>
          <a:xfrm>
            <a:off x="2502209" y="6162479"/>
            <a:ext cx="20697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27.08.2013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1" r:id="rId5"/>
  </p:sldLayoutIdLst>
  <p:hf sldNum="0" hdr="0" ftr="0" dt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kumimoji="0" lang="de-DE" sz="4400" b="0" i="0" u="none" strike="noStrike" kern="1200" cap="none" spc="0" normalizeH="0" baseline="0" noProof="0">
          <a:ln>
            <a:noFill/>
          </a:ln>
          <a:solidFill>
            <a:srgbClr val="00285A"/>
          </a:solidFill>
          <a:effectLst/>
          <a:uLnTx/>
          <a:uFillTx/>
          <a:latin typeface="+mj-lt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Gemeinsam für mehr Bildung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2496823" y="956959"/>
            <a:ext cx="5869255" cy="400110"/>
          </a:xfrm>
        </p:spPr>
        <p:txBody>
          <a:bodyPr/>
          <a:lstStyle/>
          <a:p>
            <a:r>
              <a:rPr lang="de-DE" dirty="0"/>
              <a:t>Volkshochschule Aalen e.V.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>
          <a:xfrm>
            <a:off x="2509537" y="2588052"/>
            <a:ext cx="6075894" cy="461665"/>
          </a:xfrm>
        </p:spPr>
        <p:txBody>
          <a:bodyPr/>
          <a:lstStyle/>
          <a:p>
            <a:r>
              <a:rPr lang="de-DE" sz="2400" dirty="0"/>
              <a:t>Der Dritte Ort als Methode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4"/>
          </p:nvPr>
        </p:nvSpPr>
        <p:spPr>
          <a:xfrm>
            <a:off x="2509537" y="2988163"/>
            <a:ext cx="6075894" cy="400110"/>
          </a:xfrm>
        </p:spPr>
        <p:txBody>
          <a:bodyPr/>
          <a:lstStyle/>
          <a:p>
            <a:r>
              <a:rPr lang="de-DE" dirty="0"/>
              <a:t>Dr. Nicole Deufel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de-DE" dirty="0"/>
              <a:t>		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023D0D4-85B8-42E2-A55C-6986F21335B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16941" y="5992546"/>
            <a:ext cx="1233123" cy="4616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4" y="281353"/>
            <a:ext cx="2949285" cy="522515"/>
          </a:xfrm>
          <a:prstGeom prst="rect">
            <a:avLst/>
          </a:prstGeom>
        </p:spPr>
      </p:pic>
      <p:cxnSp>
        <p:nvCxnSpPr>
          <p:cNvPr id="11" name="Gerader Verbinder 10"/>
          <p:cNvCxnSpPr/>
          <p:nvPr/>
        </p:nvCxnSpPr>
        <p:spPr>
          <a:xfrm>
            <a:off x="1075174" y="1105319"/>
            <a:ext cx="4592096" cy="1004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004838" y="1419275"/>
            <a:ext cx="4857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00285A"/>
                </a:solidFill>
              </a:rPr>
              <a:t>X-ENITS</a:t>
            </a:r>
          </a:p>
          <a:p>
            <a:r>
              <a:rPr lang="de-DE" sz="2400" b="1" dirty="0">
                <a:solidFill>
                  <a:schemeClr val="bg1"/>
                </a:solidFill>
              </a:rPr>
              <a:t>Der Dritte Ort: Eine Annäherung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517888" y="6177776"/>
            <a:ext cx="758283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F2AD273-F2BC-447C-9ED7-13338547B0D0}"/>
              </a:ext>
            </a:extLst>
          </p:cNvPr>
          <p:cNvSpPr txBox="1"/>
          <p:nvPr/>
        </p:nvSpPr>
        <p:spPr>
          <a:xfrm>
            <a:off x="1075174" y="2660657"/>
            <a:ext cx="72836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Zielsetzung und Reflexion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Trägt</a:t>
            </a:r>
            <a:r>
              <a:rPr lang="en-GB" dirty="0"/>
              <a:t> die </a:t>
            </a:r>
            <a:r>
              <a:rPr lang="en-GB" dirty="0" err="1"/>
              <a:t>Aktivität</a:t>
            </a:r>
            <a:r>
              <a:rPr lang="en-GB" dirty="0"/>
              <a:t> </a:t>
            </a:r>
            <a:r>
              <a:rPr lang="en-GB" dirty="0" err="1"/>
              <a:t>zum</a:t>
            </a:r>
            <a:r>
              <a:rPr lang="en-GB" dirty="0"/>
              <a:t> </a:t>
            </a:r>
            <a:r>
              <a:rPr lang="en-GB" dirty="0" err="1"/>
              <a:t>sozialen</a:t>
            </a:r>
            <a:r>
              <a:rPr lang="en-GB" dirty="0"/>
              <a:t> </a:t>
            </a:r>
            <a:r>
              <a:rPr lang="en-GB" dirty="0" err="1"/>
              <a:t>Zusammenhalt</a:t>
            </a:r>
            <a:r>
              <a:rPr lang="en-GB" dirty="0"/>
              <a:t> </a:t>
            </a:r>
            <a:r>
              <a:rPr lang="en-GB" dirty="0" err="1"/>
              <a:t>bei</a:t>
            </a:r>
            <a:r>
              <a:rPr lang="en-GB" dirty="0"/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Gab es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Veränderung</a:t>
            </a:r>
            <a:r>
              <a:rPr lang="en-GB" dirty="0"/>
              <a:t>/</a:t>
            </a:r>
            <a:r>
              <a:rPr lang="en-GB" dirty="0" err="1"/>
              <a:t>entstand</a:t>
            </a:r>
            <a:r>
              <a:rPr lang="en-GB" dirty="0"/>
              <a:t> </a:t>
            </a:r>
            <a:r>
              <a:rPr lang="en-GB" dirty="0" err="1"/>
              <a:t>etwas</a:t>
            </a:r>
            <a:r>
              <a:rPr lang="en-GB" dirty="0"/>
              <a:t> </a:t>
            </a:r>
            <a:r>
              <a:rPr lang="en-GB" dirty="0" err="1"/>
              <a:t>Neues</a:t>
            </a:r>
            <a:r>
              <a:rPr lang="en-GB" dirty="0"/>
              <a:t>? </a:t>
            </a:r>
            <a:r>
              <a:rPr lang="en-GB" dirty="0" err="1"/>
              <a:t>Inwiefern</a:t>
            </a:r>
            <a:r>
              <a:rPr lang="en-GB" dirty="0"/>
              <a:t>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Was sind die Ergebnisse/Wirkungen der Aktivität?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Sind die (gewünschten) Ergebnisse/Wirkungen der Aktivität bereits zu Beginn klar definiert?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Wie werden die Ergebnisse/Wirkungen evaluiert?</a:t>
            </a:r>
          </a:p>
        </p:txBody>
      </p:sp>
    </p:spTree>
    <p:extLst>
      <p:ext uri="{BB962C8B-B14F-4D97-AF65-F5344CB8AC3E}">
        <p14:creationId xmlns:p14="http://schemas.microsoft.com/office/powerpoint/2010/main" val="2483521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4" y="281353"/>
            <a:ext cx="2949285" cy="522515"/>
          </a:xfrm>
          <a:prstGeom prst="rect">
            <a:avLst/>
          </a:prstGeom>
        </p:spPr>
      </p:pic>
      <p:cxnSp>
        <p:nvCxnSpPr>
          <p:cNvPr id="11" name="Gerader Verbinder 10"/>
          <p:cNvCxnSpPr/>
          <p:nvPr/>
        </p:nvCxnSpPr>
        <p:spPr>
          <a:xfrm>
            <a:off x="1075174" y="1105319"/>
            <a:ext cx="4592096" cy="1004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004838" y="1419275"/>
            <a:ext cx="7005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00285A"/>
                </a:solidFill>
              </a:rPr>
              <a:t>X-ENITS</a:t>
            </a:r>
          </a:p>
          <a:p>
            <a:r>
              <a:rPr lang="de-DE" sz="2400" b="1" dirty="0">
                <a:solidFill>
                  <a:schemeClr val="bg1"/>
                </a:solidFill>
              </a:rPr>
              <a:t>Fallstudie: Symbolische Bundestagswahl 2021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517888" y="6177776"/>
            <a:ext cx="758283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EB91E0C1-86EF-4155-B00B-112D0737ADE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723" y="2554180"/>
            <a:ext cx="5012306" cy="356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46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7800" y="3492500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Danke</a:t>
            </a:r>
            <a:r>
              <a:rPr lang="en-US" sz="3200" dirty="0"/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4" y="281353"/>
            <a:ext cx="2949285" cy="522515"/>
          </a:xfrm>
          <a:prstGeom prst="rect">
            <a:avLst/>
          </a:prstGeom>
        </p:spPr>
      </p:pic>
      <p:cxnSp>
        <p:nvCxnSpPr>
          <p:cNvPr id="11" name="Gerader Verbinder 10"/>
          <p:cNvCxnSpPr/>
          <p:nvPr/>
        </p:nvCxnSpPr>
        <p:spPr>
          <a:xfrm>
            <a:off x="1075174" y="1105319"/>
            <a:ext cx="4592096" cy="1004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004838" y="1419275"/>
            <a:ext cx="24737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00285A"/>
                </a:solidFill>
              </a:rPr>
              <a:t>Ray Oldenburg</a:t>
            </a:r>
          </a:p>
          <a:p>
            <a:r>
              <a:rPr lang="de-DE" sz="2400" b="1" dirty="0">
                <a:solidFill>
                  <a:schemeClr val="bg1"/>
                </a:solidFill>
              </a:rPr>
              <a:t>The Third </a:t>
            </a:r>
            <a:r>
              <a:rPr lang="de-DE" sz="2400" b="1" i="1" dirty="0">
                <a:solidFill>
                  <a:schemeClr val="bg1"/>
                </a:solidFill>
              </a:rPr>
              <a:t>Place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517888" y="6177776"/>
            <a:ext cx="758283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7F0376-0846-78FF-B70C-854468887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637" y="2958167"/>
            <a:ext cx="1804726" cy="18720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CF449B-2315-BBF1-C6FC-F671327EE7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85" y="2853089"/>
            <a:ext cx="2473754" cy="1977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953D2E-FFC0-3D89-51F3-3D6D3650F1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164" y="3152461"/>
            <a:ext cx="2675616" cy="1722935"/>
          </a:xfrm>
          <a:prstGeom prst="rect">
            <a:avLst/>
          </a:prstGeom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2F80143E-DEAD-5445-45DF-0AD55072A1E6}"/>
              </a:ext>
            </a:extLst>
          </p:cNvPr>
          <p:cNvSpPr/>
          <p:nvPr/>
        </p:nvSpPr>
        <p:spPr>
          <a:xfrm>
            <a:off x="6897029" y="1955260"/>
            <a:ext cx="1139696" cy="109202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73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4" y="281353"/>
            <a:ext cx="2949285" cy="522515"/>
          </a:xfrm>
          <a:prstGeom prst="rect">
            <a:avLst/>
          </a:prstGeom>
        </p:spPr>
      </p:pic>
      <p:cxnSp>
        <p:nvCxnSpPr>
          <p:cNvPr id="11" name="Gerader Verbinder 10"/>
          <p:cNvCxnSpPr/>
          <p:nvPr/>
        </p:nvCxnSpPr>
        <p:spPr>
          <a:xfrm>
            <a:off x="1075174" y="1105319"/>
            <a:ext cx="4592096" cy="1004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004838" y="1419275"/>
            <a:ext cx="48333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00285A"/>
                </a:solidFill>
              </a:rPr>
              <a:t>Google Suche</a:t>
            </a:r>
          </a:p>
          <a:p>
            <a:r>
              <a:rPr lang="de-DE" sz="2400" b="1" dirty="0">
                <a:solidFill>
                  <a:schemeClr val="bg1"/>
                </a:solidFill>
              </a:rPr>
              <a:t>Stadtbibliotheken als Dritter Ort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517888" y="6177776"/>
            <a:ext cx="758283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392BA7-7DAB-3E74-A08B-FD59C9BD0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66" y="2283401"/>
            <a:ext cx="7813675" cy="433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98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4" y="281353"/>
            <a:ext cx="2949285" cy="522515"/>
          </a:xfrm>
          <a:prstGeom prst="rect">
            <a:avLst/>
          </a:prstGeom>
        </p:spPr>
      </p:pic>
      <p:cxnSp>
        <p:nvCxnSpPr>
          <p:cNvPr id="11" name="Gerader Verbinder 10"/>
          <p:cNvCxnSpPr/>
          <p:nvPr/>
        </p:nvCxnSpPr>
        <p:spPr>
          <a:xfrm>
            <a:off x="1075174" y="1105319"/>
            <a:ext cx="4592096" cy="1004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004838" y="1419275"/>
            <a:ext cx="3345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00285A"/>
                </a:solidFill>
              </a:rPr>
              <a:t>(Post-)Kolonialismus </a:t>
            </a:r>
          </a:p>
          <a:p>
            <a:r>
              <a:rPr lang="de-DE" sz="2400" b="1" dirty="0">
                <a:solidFill>
                  <a:schemeClr val="bg1"/>
                </a:solidFill>
              </a:rPr>
              <a:t>Auswirkungen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517888" y="6177776"/>
            <a:ext cx="758283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1026" name="Picture 2" descr="Wettlauf um Afrika: Die Kolonien 1914">
            <a:extLst>
              <a:ext uri="{FF2B5EF4-FFF2-40B4-BE49-F238E27FC236}">
                <a16:creationId xmlns:a16="http://schemas.microsoft.com/office/drawing/2014/main" id="{B9B2A345-399E-4147-F959-6932F1621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37" y="2250272"/>
            <a:ext cx="3639122" cy="423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ronze plaque depicting king">
            <a:extLst>
              <a:ext uri="{FF2B5EF4-FFF2-40B4-BE49-F238E27FC236}">
                <a16:creationId xmlns:a16="http://schemas.microsoft.com/office/drawing/2014/main" id="{48E862B7-D2FC-2F02-F259-330D48592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936" y="1738705"/>
            <a:ext cx="3345788" cy="462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909AB8-970D-7295-BAE8-BB60D8C926E0}"/>
              </a:ext>
            </a:extLst>
          </p:cNvPr>
          <p:cNvSpPr txBox="1"/>
          <p:nvPr/>
        </p:nvSpPr>
        <p:spPr>
          <a:xfrm>
            <a:off x="6185897" y="6245617"/>
            <a:ext cx="2085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Quelle: British Museum.</a:t>
            </a:r>
          </a:p>
        </p:txBody>
      </p:sp>
    </p:spTree>
    <p:extLst>
      <p:ext uri="{BB962C8B-B14F-4D97-AF65-F5344CB8AC3E}">
        <p14:creationId xmlns:p14="http://schemas.microsoft.com/office/powerpoint/2010/main" val="3429082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4" y="281353"/>
            <a:ext cx="2949285" cy="522515"/>
          </a:xfrm>
          <a:prstGeom prst="rect">
            <a:avLst/>
          </a:prstGeom>
        </p:spPr>
      </p:pic>
      <p:cxnSp>
        <p:nvCxnSpPr>
          <p:cNvPr id="11" name="Gerader Verbinder 10"/>
          <p:cNvCxnSpPr/>
          <p:nvPr/>
        </p:nvCxnSpPr>
        <p:spPr>
          <a:xfrm>
            <a:off x="1075174" y="1105319"/>
            <a:ext cx="4592096" cy="1004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004838" y="1419275"/>
            <a:ext cx="2576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>
                <a:solidFill>
                  <a:srgbClr val="00285A"/>
                </a:solidFill>
              </a:rPr>
              <a:t>Homi</a:t>
            </a:r>
            <a:r>
              <a:rPr lang="de-DE" sz="2400" b="1" dirty="0">
                <a:solidFill>
                  <a:srgbClr val="00285A"/>
                </a:solidFill>
              </a:rPr>
              <a:t> K. </a:t>
            </a:r>
            <a:r>
              <a:rPr lang="de-DE" sz="2400" b="1" dirty="0" err="1">
                <a:solidFill>
                  <a:srgbClr val="00285A"/>
                </a:solidFill>
              </a:rPr>
              <a:t>Bhabha</a:t>
            </a:r>
            <a:endParaRPr lang="de-DE" sz="2400" b="1" dirty="0">
              <a:solidFill>
                <a:srgbClr val="00285A"/>
              </a:solidFill>
            </a:endParaRPr>
          </a:p>
          <a:p>
            <a:r>
              <a:rPr lang="de-DE" sz="2400" b="1" dirty="0">
                <a:solidFill>
                  <a:schemeClr val="bg1"/>
                </a:solidFill>
              </a:rPr>
              <a:t>Third Space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517888" y="6177776"/>
            <a:ext cx="758283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pSp>
        <p:nvGrpSpPr>
          <p:cNvPr id="6" name="Group 13">
            <a:extLst>
              <a:ext uri="{FF2B5EF4-FFF2-40B4-BE49-F238E27FC236}">
                <a16:creationId xmlns:a16="http://schemas.microsoft.com/office/drawing/2014/main" id="{85346B5B-9C73-40BA-AF35-308DF42DBA15}"/>
              </a:ext>
            </a:extLst>
          </p:cNvPr>
          <p:cNvGrpSpPr/>
          <p:nvPr/>
        </p:nvGrpSpPr>
        <p:grpSpPr>
          <a:xfrm>
            <a:off x="1733104" y="2554180"/>
            <a:ext cx="5829301" cy="3379048"/>
            <a:chOff x="2792185" y="1845125"/>
            <a:chExt cx="5829301" cy="3379048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72B2A023-9309-415F-8218-DB6FCDCA4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799" y="1992087"/>
              <a:ext cx="1137558" cy="1632077"/>
            </a:xfrm>
            <a:prstGeom prst="rect">
              <a:avLst/>
            </a:prstGeom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35604A8B-5C12-4176-A21A-82146E0147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289"/>
            <a:stretch/>
          </p:blipFill>
          <p:spPr>
            <a:xfrm>
              <a:off x="6711043" y="2081504"/>
              <a:ext cx="1453242" cy="1453242"/>
            </a:xfrm>
            <a:prstGeom prst="rect">
              <a:avLst/>
            </a:prstGeom>
          </p:spPr>
        </p:pic>
        <p:sp>
          <p:nvSpPr>
            <p:cNvPr id="10" name="Donut 5">
              <a:extLst>
                <a:ext uri="{FF2B5EF4-FFF2-40B4-BE49-F238E27FC236}">
                  <a16:creationId xmlns:a16="http://schemas.microsoft.com/office/drawing/2014/main" id="{CDD922DE-5AFC-402A-A5EA-014F65A5F591}"/>
                </a:ext>
              </a:extLst>
            </p:cNvPr>
            <p:cNvSpPr/>
            <p:nvPr/>
          </p:nvSpPr>
          <p:spPr>
            <a:xfrm>
              <a:off x="2792185" y="1845126"/>
              <a:ext cx="2090058" cy="2122717"/>
            </a:xfrm>
            <a:prstGeom prst="donut">
              <a:avLst>
                <a:gd name="adj" fmla="val 153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6">
              <a:extLst>
                <a:ext uri="{FF2B5EF4-FFF2-40B4-BE49-F238E27FC236}">
                  <a16:creationId xmlns:a16="http://schemas.microsoft.com/office/drawing/2014/main" id="{B9971841-76CE-47AC-866B-CA9189E384F9}"/>
                </a:ext>
              </a:extLst>
            </p:cNvPr>
            <p:cNvSpPr/>
            <p:nvPr/>
          </p:nvSpPr>
          <p:spPr>
            <a:xfrm>
              <a:off x="6531428" y="1845125"/>
              <a:ext cx="2090058" cy="2122717"/>
            </a:xfrm>
            <a:prstGeom prst="donut">
              <a:avLst>
                <a:gd name="adj" fmla="val 153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4" name="Group 12">
              <a:extLst>
                <a:ext uri="{FF2B5EF4-FFF2-40B4-BE49-F238E27FC236}">
                  <a16:creationId xmlns:a16="http://schemas.microsoft.com/office/drawing/2014/main" id="{FBD10C71-7ABC-461D-B3F7-2B064DD160A8}"/>
                </a:ext>
              </a:extLst>
            </p:cNvPr>
            <p:cNvGrpSpPr/>
            <p:nvPr/>
          </p:nvGrpSpPr>
          <p:grpSpPr>
            <a:xfrm>
              <a:off x="3585482" y="2496912"/>
              <a:ext cx="4242707" cy="2727261"/>
              <a:chOff x="3585482" y="2496912"/>
              <a:chExt cx="4242707" cy="2727261"/>
            </a:xfrm>
          </p:grpSpPr>
          <p:sp>
            <p:nvSpPr>
              <p:cNvPr id="15" name="Cloud 7">
                <a:extLst>
                  <a:ext uri="{FF2B5EF4-FFF2-40B4-BE49-F238E27FC236}">
                    <a16:creationId xmlns:a16="http://schemas.microsoft.com/office/drawing/2014/main" id="{8B1B46DC-468B-4F0B-BC0E-CC544378DC46}"/>
                  </a:ext>
                </a:extLst>
              </p:cNvPr>
              <p:cNvSpPr/>
              <p:nvPr/>
            </p:nvSpPr>
            <p:spPr>
              <a:xfrm>
                <a:off x="3585482" y="2496912"/>
                <a:ext cx="4242707" cy="2727261"/>
              </a:xfrm>
              <a:prstGeom prst="cloud">
                <a:avLst/>
              </a:prstGeom>
              <a:solidFill>
                <a:srgbClr val="92D050">
                  <a:alpha val="53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Arrow Connector 9">
                <a:extLst>
                  <a:ext uri="{FF2B5EF4-FFF2-40B4-BE49-F238E27FC236}">
                    <a16:creationId xmlns:a16="http://schemas.microsoft.com/office/drawing/2014/main" id="{D0B74EC6-40D0-41F3-86AA-F85A9D4676B4}"/>
                  </a:ext>
                </a:extLst>
              </p:cNvPr>
              <p:cNvCxnSpPr/>
              <p:nvPr/>
            </p:nvCxnSpPr>
            <p:spPr>
              <a:xfrm>
                <a:off x="4490357" y="3363686"/>
                <a:ext cx="849086" cy="734785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1">
                <a:extLst>
                  <a:ext uri="{FF2B5EF4-FFF2-40B4-BE49-F238E27FC236}">
                    <a16:creationId xmlns:a16="http://schemas.microsoft.com/office/drawing/2014/main" id="{5FBE6102-12C3-4EA6-B2E7-6FC1A6E9A701}"/>
                  </a:ext>
                </a:extLst>
              </p:cNvPr>
              <p:cNvCxnSpPr/>
              <p:nvPr/>
            </p:nvCxnSpPr>
            <p:spPr>
              <a:xfrm flipH="1">
                <a:off x="6126480" y="3534746"/>
                <a:ext cx="862149" cy="563725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87031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4" y="281353"/>
            <a:ext cx="2949285" cy="522515"/>
          </a:xfrm>
          <a:prstGeom prst="rect">
            <a:avLst/>
          </a:prstGeom>
        </p:spPr>
      </p:pic>
      <p:cxnSp>
        <p:nvCxnSpPr>
          <p:cNvPr id="11" name="Gerader Verbinder 10"/>
          <p:cNvCxnSpPr/>
          <p:nvPr/>
        </p:nvCxnSpPr>
        <p:spPr>
          <a:xfrm>
            <a:off x="1075174" y="1105319"/>
            <a:ext cx="4592096" cy="1004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004838" y="1419275"/>
            <a:ext cx="6526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00285A"/>
                </a:solidFill>
              </a:rPr>
              <a:t>X-ENITS</a:t>
            </a:r>
          </a:p>
          <a:p>
            <a:r>
              <a:rPr lang="de-DE" sz="2400" b="1" dirty="0">
                <a:solidFill>
                  <a:schemeClr val="bg1"/>
                </a:solidFill>
              </a:rPr>
              <a:t>Der Dritte Ort zwischen Raum und Methode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517888" y="6177776"/>
            <a:ext cx="758283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8635400F-1889-4494-B392-3F085E75F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5082" y="2484125"/>
            <a:ext cx="5171089" cy="387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58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4" y="281353"/>
            <a:ext cx="2949285" cy="522515"/>
          </a:xfrm>
          <a:prstGeom prst="rect">
            <a:avLst/>
          </a:prstGeom>
        </p:spPr>
      </p:pic>
      <p:cxnSp>
        <p:nvCxnSpPr>
          <p:cNvPr id="11" name="Gerader Verbinder 10"/>
          <p:cNvCxnSpPr/>
          <p:nvPr/>
        </p:nvCxnSpPr>
        <p:spPr>
          <a:xfrm>
            <a:off x="1075174" y="1105319"/>
            <a:ext cx="4592096" cy="1004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004838" y="1419275"/>
            <a:ext cx="4857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00285A"/>
                </a:solidFill>
              </a:rPr>
              <a:t>X-ENITS</a:t>
            </a:r>
          </a:p>
          <a:p>
            <a:r>
              <a:rPr lang="de-DE" sz="2400" b="1" dirty="0">
                <a:solidFill>
                  <a:schemeClr val="bg1"/>
                </a:solidFill>
              </a:rPr>
              <a:t>Der Dritte Ort: Eine Annäherung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517888" y="6177776"/>
            <a:ext cx="758283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F2AD273-F2BC-447C-9ED7-13338547B0D0}"/>
              </a:ext>
            </a:extLst>
          </p:cNvPr>
          <p:cNvSpPr txBox="1"/>
          <p:nvPr/>
        </p:nvSpPr>
        <p:spPr>
          <a:xfrm>
            <a:off x="1075174" y="2660657"/>
            <a:ext cx="72836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Drei Komponenten: </a:t>
            </a:r>
          </a:p>
          <a:p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Der physische 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Mitwirkung der Beteiligten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Zielsetzung und Reflexion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4114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4" y="281353"/>
            <a:ext cx="2949285" cy="522515"/>
          </a:xfrm>
          <a:prstGeom prst="rect">
            <a:avLst/>
          </a:prstGeom>
        </p:spPr>
      </p:pic>
      <p:cxnSp>
        <p:nvCxnSpPr>
          <p:cNvPr id="11" name="Gerader Verbinder 10"/>
          <p:cNvCxnSpPr/>
          <p:nvPr/>
        </p:nvCxnSpPr>
        <p:spPr>
          <a:xfrm>
            <a:off x="1075174" y="1105319"/>
            <a:ext cx="4592096" cy="1004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004838" y="1419275"/>
            <a:ext cx="4857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00285A"/>
                </a:solidFill>
              </a:rPr>
              <a:t>X-ENITS</a:t>
            </a:r>
          </a:p>
          <a:p>
            <a:r>
              <a:rPr lang="de-DE" sz="2400" b="1" dirty="0">
                <a:solidFill>
                  <a:schemeClr val="bg1"/>
                </a:solidFill>
              </a:rPr>
              <a:t>Der Dritte Ort: Eine Annäherung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517888" y="6177776"/>
            <a:ext cx="758283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F2AD273-F2BC-447C-9ED7-13338547B0D0}"/>
              </a:ext>
            </a:extLst>
          </p:cNvPr>
          <p:cNvSpPr txBox="1"/>
          <p:nvPr/>
        </p:nvSpPr>
        <p:spPr>
          <a:xfrm>
            <a:off x="1075174" y="2660657"/>
            <a:ext cx="72836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Der physische Ort</a:t>
            </a:r>
          </a:p>
          <a:p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err="1"/>
              <a:t>Welche</a:t>
            </a:r>
            <a:r>
              <a:rPr lang="en-GB" dirty="0"/>
              <a:t> Art von “Ort” </a:t>
            </a:r>
            <a:r>
              <a:rPr lang="en-GB" dirty="0" err="1"/>
              <a:t>wird</a:t>
            </a:r>
            <a:r>
              <a:rPr lang="en-GB" dirty="0"/>
              <a:t> </a:t>
            </a:r>
            <a:r>
              <a:rPr lang="en-GB" dirty="0" err="1"/>
              <a:t>genutzt</a:t>
            </a:r>
            <a:r>
              <a:rPr lang="en-GB" dirty="0"/>
              <a:t>? (</a:t>
            </a:r>
            <a:r>
              <a:rPr lang="en-GB" dirty="0" err="1"/>
              <a:t>Innenraum</a:t>
            </a:r>
            <a:r>
              <a:rPr lang="en-GB" dirty="0"/>
              <a:t>, Open Air, in </a:t>
            </a:r>
            <a:r>
              <a:rPr lang="en-GB" dirty="0" err="1"/>
              <a:t>Bewegung</a:t>
            </a:r>
            <a:r>
              <a:rPr lang="en-GB" dirty="0"/>
              <a:t>, </a:t>
            </a:r>
            <a:r>
              <a:rPr lang="en-GB" dirty="0" err="1"/>
              <a:t>privat</a:t>
            </a:r>
            <a:r>
              <a:rPr lang="en-GB" dirty="0"/>
              <a:t>/</a:t>
            </a:r>
            <a:r>
              <a:rPr lang="en-GB" dirty="0" err="1"/>
              <a:t>öffentlich</a:t>
            </a:r>
            <a:r>
              <a:rPr lang="en-GB" dirty="0"/>
              <a:t> etc.)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err="1"/>
              <a:t>Kann</a:t>
            </a:r>
            <a:r>
              <a:rPr lang="en-GB" dirty="0"/>
              <a:t> </a:t>
            </a:r>
            <a:r>
              <a:rPr lang="en-GB" dirty="0" err="1"/>
              <a:t>dieser</a:t>
            </a:r>
            <a:r>
              <a:rPr lang="en-GB" dirty="0"/>
              <a:t> Ort </a:t>
            </a:r>
            <a:r>
              <a:rPr lang="en-GB" dirty="0" err="1"/>
              <a:t>als</a:t>
            </a:r>
            <a:r>
              <a:rPr lang="en-GB" dirty="0"/>
              <a:t> “</a:t>
            </a:r>
            <a:r>
              <a:rPr lang="en-GB" dirty="0" err="1"/>
              <a:t>sozialer</a:t>
            </a:r>
            <a:r>
              <a:rPr lang="en-GB" dirty="0"/>
              <a:t> </a:t>
            </a:r>
            <a:r>
              <a:rPr lang="en-GB" dirty="0" err="1"/>
              <a:t>Raum</a:t>
            </a:r>
            <a:r>
              <a:rPr lang="en-GB" dirty="0"/>
              <a:t>” </a:t>
            </a:r>
            <a:r>
              <a:rPr lang="en-GB" dirty="0" err="1"/>
              <a:t>bezeichnet</a:t>
            </a:r>
            <a:r>
              <a:rPr lang="en-GB" dirty="0"/>
              <a:t> </a:t>
            </a:r>
            <a:r>
              <a:rPr lang="en-GB" dirty="0" err="1"/>
              <a:t>werden</a:t>
            </a:r>
            <a:r>
              <a:rPr lang="en-GB" dirty="0"/>
              <a:t>? </a:t>
            </a:r>
            <a:r>
              <a:rPr lang="en-GB" dirty="0" err="1"/>
              <a:t>Inwiefern</a:t>
            </a:r>
            <a:r>
              <a:rPr lang="en-GB" dirty="0"/>
              <a:t>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err="1"/>
              <a:t>Kann</a:t>
            </a:r>
            <a:r>
              <a:rPr lang="en-GB" dirty="0"/>
              <a:t> der Ort </a:t>
            </a:r>
            <a:r>
              <a:rPr lang="en-GB" dirty="0" err="1"/>
              <a:t>als</a:t>
            </a:r>
            <a:r>
              <a:rPr lang="en-GB" dirty="0"/>
              <a:t> “neutral” </a:t>
            </a:r>
            <a:r>
              <a:rPr lang="en-GB" dirty="0" err="1"/>
              <a:t>bezeichnet</a:t>
            </a:r>
            <a:r>
              <a:rPr lang="en-GB" dirty="0"/>
              <a:t> </a:t>
            </a:r>
            <a:r>
              <a:rPr lang="en-GB" dirty="0" err="1"/>
              <a:t>werden</a:t>
            </a:r>
            <a:r>
              <a:rPr lang="en-GB" dirty="0"/>
              <a:t>? Wo </a:t>
            </a:r>
            <a:r>
              <a:rPr lang="en-GB" dirty="0" err="1"/>
              <a:t>liegen</a:t>
            </a:r>
            <a:r>
              <a:rPr lang="en-GB" dirty="0"/>
              <a:t> die </a:t>
            </a:r>
            <a:r>
              <a:rPr lang="en-GB" dirty="0" err="1"/>
              <a:t>Grenzen</a:t>
            </a:r>
            <a:r>
              <a:rPr lang="en-GB" dirty="0"/>
              <a:t> </a:t>
            </a:r>
            <a:r>
              <a:rPr lang="en-GB" dirty="0" err="1"/>
              <a:t>dieser</a:t>
            </a:r>
            <a:r>
              <a:rPr lang="en-GB" dirty="0"/>
              <a:t> </a:t>
            </a:r>
            <a:r>
              <a:rPr lang="en-GB" dirty="0" err="1"/>
              <a:t>Neutralität</a:t>
            </a:r>
            <a:r>
              <a:rPr lang="en-GB" dirty="0"/>
              <a:t>?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err="1"/>
              <a:t>Ist</a:t>
            </a:r>
            <a:r>
              <a:rPr lang="en-GB" dirty="0"/>
              <a:t> der Ort </a:t>
            </a:r>
            <a:r>
              <a:rPr lang="en-GB" dirty="0" err="1"/>
              <a:t>allen</a:t>
            </a:r>
            <a:r>
              <a:rPr lang="en-GB" dirty="0"/>
              <a:t> </a:t>
            </a:r>
            <a:r>
              <a:rPr lang="en-GB" dirty="0" err="1"/>
              <a:t>zugänglich</a:t>
            </a:r>
            <a:r>
              <a:rPr lang="en-GB" dirty="0"/>
              <a:t>/</a:t>
            </a:r>
            <a:r>
              <a:rPr lang="en-GB" dirty="0" err="1"/>
              <a:t>leicht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erreichen</a:t>
            </a:r>
            <a:r>
              <a:rPr lang="en-GB" dirty="0"/>
              <a:t>/ </a:t>
            </a:r>
            <a:r>
              <a:rPr lang="en-GB" dirty="0" err="1"/>
              <a:t>ohne</a:t>
            </a:r>
            <a:r>
              <a:rPr lang="en-GB" dirty="0"/>
              <a:t> </a:t>
            </a:r>
            <a:r>
              <a:rPr lang="en-GB" dirty="0" err="1"/>
              <a:t>Barrieren</a:t>
            </a:r>
            <a:r>
              <a:rPr lang="en-GB" dirty="0"/>
              <a:t>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Was </a:t>
            </a:r>
            <a:r>
              <a:rPr lang="en-GB" dirty="0" err="1"/>
              <a:t>sind</a:t>
            </a:r>
            <a:r>
              <a:rPr lang="en-GB" dirty="0"/>
              <a:t> die </a:t>
            </a:r>
            <a:r>
              <a:rPr lang="en-GB" dirty="0" err="1"/>
              <a:t>physischen</a:t>
            </a:r>
            <a:r>
              <a:rPr lang="en-GB" dirty="0"/>
              <a:t> </a:t>
            </a:r>
            <a:r>
              <a:rPr lang="en-GB" dirty="0" err="1"/>
              <a:t>Komponenten</a:t>
            </a:r>
            <a:r>
              <a:rPr lang="en-GB" dirty="0"/>
              <a:t> des </a:t>
            </a:r>
            <a:r>
              <a:rPr lang="en-GB" dirty="0" err="1"/>
              <a:t>Ortes</a:t>
            </a:r>
            <a:r>
              <a:rPr lang="en-GB" dirty="0"/>
              <a:t> (</a:t>
            </a:r>
            <a:r>
              <a:rPr lang="en-GB" dirty="0" err="1"/>
              <a:t>Größe</a:t>
            </a:r>
            <a:r>
              <a:rPr lang="en-GB" dirty="0"/>
              <a:t>, </a:t>
            </a:r>
            <a:r>
              <a:rPr lang="en-GB" dirty="0" err="1"/>
              <a:t>Flexibilität</a:t>
            </a:r>
            <a:r>
              <a:rPr lang="en-GB" dirty="0"/>
              <a:t>, </a:t>
            </a:r>
            <a:r>
              <a:rPr lang="en-GB" dirty="0" err="1"/>
              <a:t>Zugänglichkeit</a:t>
            </a:r>
            <a:r>
              <a:rPr lang="en-GB" dirty="0"/>
              <a:t>)?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5393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4" y="281353"/>
            <a:ext cx="2949285" cy="522515"/>
          </a:xfrm>
          <a:prstGeom prst="rect">
            <a:avLst/>
          </a:prstGeom>
        </p:spPr>
      </p:pic>
      <p:cxnSp>
        <p:nvCxnSpPr>
          <p:cNvPr id="11" name="Gerader Verbinder 10"/>
          <p:cNvCxnSpPr/>
          <p:nvPr/>
        </p:nvCxnSpPr>
        <p:spPr>
          <a:xfrm>
            <a:off x="1075174" y="1105319"/>
            <a:ext cx="4592096" cy="1004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004838" y="1419275"/>
            <a:ext cx="4857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00285A"/>
                </a:solidFill>
              </a:rPr>
              <a:t>X-ENITS</a:t>
            </a:r>
          </a:p>
          <a:p>
            <a:r>
              <a:rPr lang="de-DE" sz="2400" b="1" dirty="0">
                <a:solidFill>
                  <a:schemeClr val="bg1"/>
                </a:solidFill>
              </a:rPr>
              <a:t>Der Dritte Ort: Eine Annäherung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517888" y="6177776"/>
            <a:ext cx="758283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F2AD273-F2BC-447C-9ED7-13338547B0D0}"/>
              </a:ext>
            </a:extLst>
          </p:cNvPr>
          <p:cNvSpPr txBox="1"/>
          <p:nvPr/>
        </p:nvSpPr>
        <p:spPr>
          <a:xfrm>
            <a:off x="1075174" y="2660657"/>
            <a:ext cx="72836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Mitwirkung der Beteiligten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Wie ist der Entscheidungsprozess für den Ort/die Aktivität?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Wer ist beteiligt? Wer nicht?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Wie ist das demographische Profil der Beteiligten?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Wie </a:t>
            </a:r>
            <a:r>
              <a:rPr lang="en-GB" dirty="0" err="1"/>
              <a:t>sehen</a:t>
            </a:r>
            <a:r>
              <a:rPr lang="en-GB" dirty="0"/>
              <a:t> die </a:t>
            </a:r>
            <a:r>
              <a:rPr lang="en-GB" dirty="0" err="1"/>
              <a:t>Machtverhältnisse</a:t>
            </a:r>
            <a:r>
              <a:rPr lang="en-GB" dirty="0"/>
              <a:t> </a:t>
            </a:r>
            <a:r>
              <a:rPr lang="en-GB" dirty="0" err="1"/>
              <a:t>aus</a:t>
            </a:r>
            <a:r>
              <a:rPr lang="en-GB" dirty="0"/>
              <a:t>? </a:t>
            </a:r>
            <a:r>
              <a:rPr lang="en-GB" dirty="0" err="1"/>
              <a:t>Ist</a:t>
            </a:r>
            <a:r>
              <a:rPr lang="en-GB" dirty="0"/>
              <a:t> die </a:t>
            </a:r>
            <a:r>
              <a:rPr lang="en-GB" dirty="0" err="1"/>
              <a:t>Macht</a:t>
            </a:r>
            <a:r>
              <a:rPr lang="en-GB" dirty="0"/>
              <a:t>/</a:t>
            </a:r>
            <a:r>
              <a:rPr lang="en-GB" dirty="0" err="1"/>
              <a:t>Entscheidungsgewalt</a:t>
            </a:r>
            <a:r>
              <a:rPr lang="en-GB" dirty="0"/>
              <a:t> </a:t>
            </a:r>
            <a:r>
              <a:rPr lang="en-GB" dirty="0" err="1"/>
              <a:t>gleichmäßig</a:t>
            </a:r>
            <a:r>
              <a:rPr lang="en-GB" dirty="0"/>
              <a:t> </a:t>
            </a:r>
            <a:r>
              <a:rPr lang="en-GB" dirty="0" err="1"/>
              <a:t>verteilt</a:t>
            </a:r>
            <a:r>
              <a:rPr lang="en-GB" dirty="0"/>
              <a:t>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err="1"/>
              <a:t>Welcher</a:t>
            </a:r>
            <a:r>
              <a:rPr lang="en-GB" dirty="0"/>
              <a:t> Grad der </a:t>
            </a:r>
            <a:r>
              <a:rPr lang="en-GB" dirty="0" err="1"/>
              <a:t>Mitwirkung</a:t>
            </a:r>
            <a:r>
              <a:rPr lang="en-GB" dirty="0"/>
              <a:t> der </a:t>
            </a:r>
            <a:r>
              <a:rPr lang="en-GB" dirty="0" err="1"/>
              <a:t>Beteiligten</a:t>
            </a:r>
            <a:r>
              <a:rPr lang="en-GB" dirty="0"/>
              <a:t> </a:t>
            </a:r>
            <a:r>
              <a:rPr lang="en-GB" dirty="0" err="1"/>
              <a:t>besteht</a:t>
            </a:r>
            <a:r>
              <a:rPr lang="en-GB" dirty="0"/>
              <a:t>? Was tun </a:t>
            </a:r>
            <a:r>
              <a:rPr lang="en-GB" dirty="0" err="1"/>
              <a:t>sie</a:t>
            </a:r>
            <a:r>
              <a:rPr lang="en-GB" dirty="0"/>
              <a:t> </a:t>
            </a:r>
            <a:r>
              <a:rPr lang="en-GB" dirty="0" err="1"/>
              <a:t>konkret</a:t>
            </a:r>
            <a:r>
              <a:rPr lang="en-GB" dirty="0"/>
              <a:t>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err="1"/>
              <a:t>Können</a:t>
            </a:r>
            <a:r>
              <a:rPr lang="en-GB" dirty="0"/>
              <a:t> </a:t>
            </a: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Beteiligten</a:t>
            </a:r>
            <a:r>
              <a:rPr lang="en-GB" dirty="0"/>
              <a:t> an </a:t>
            </a:r>
            <a:r>
              <a:rPr lang="en-GB" dirty="0" err="1"/>
              <a:t>jedem</a:t>
            </a:r>
            <a:r>
              <a:rPr lang="en-GB" dirty="0"/>
              <a:t> </a:t>
            </a:r>
            <a:r>
              <a:rPr lang="en-GB" dirty="0" err="1"/>
              <a:t>Aspekt</a:t>
            </a:r>
            <a:r>
              <a:rPr lang="en-GB" dirty="0"/>
              <a:t> der </a:t>
            </a:r>
            <a:r>
              <a:rPr lang="en-GB" dirty="0" err="1"/>
              <a:t>Aktivität</a:t>
            </a:r>
            <a:r>
              <a:rPr lang="en-GB" dirty="0"/>
              <a:t> </a:t>
            </a:r>
            <a:r>
              <a:rPr lang="en-GB" dirty="0" err="1"/>
              <a:t>teilnehmen</a:t>
            </a:r>
            <a:r>
              <a:rPr lang="en-GB" dirty="0"/>
              <a:t>? 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1130415"/>
      </p:ext>
    </p:extLst>
  </p:cSld>
  <p:clrMapOvr>
    <a:masterClrMapping/>
  </p:clrMapOvr>
</p:sld>
</file>

<file path=ppt/theme/theme1.xml><?xml version="1.0" encoding="utf-8"?>
<a:theme xmlns:a="http://schemas.openxmlformats.org/drawingml/2006/main" name="1308227_ppt">
  <a:themeElements>
    <a:clrScheme name="Benutzerdefiniert 8">
      <a:dk1>
        <a:srgbClr val="00285A"/>
      </a:dk1>
      <a:lt1>
        <a:srgbClr val="B3BFCE"/>
      </a:lt1>
      <a:dk2>
        <a:srgbClr val="667E9C"/>
      </a:dk2>
      <a:lt2>
        <a:srgbClr val="FFFFFF"/>
      </a:lt2>
      <a:accent1>
        <a:srgbClr val="FAB90F"/>
      </a:accent1>
      <a:accent2>
        <a:srgbClr val="EB640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_neu_vhs-Verband_PPT-Muster.potx" id="{E564E032-2959-4FF8-8B7B-62DC8EDE2564}" vid="{46C2B81C-8710-40A1-A565-0D34CB91A68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02_12_2019 Präsentation_Vorstand</Template>
  <TotalTime>0</TotalTime>
  <Words>308</Words>
  <Application>Microsoft Office PowerPoint</Application>
  <PresentationFormat>Bildschirmpräsentation (4:3)</PresentationFormat>
  <Paragraphs>55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Arial Bold</vt:lpstr>
      <vt:lpstr>Calibri</vt:lpstr>
      <vt:lpstr>1308227_ppt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Deufel - VHS Aalen</dc:creator>
  <cp:lastModifiedBy>Deufel - VHS Aalen</cp:lastModifiedBy>
  <cp:revision>185</cp:revision>
  <cp:lastPrinted>2022-07-11T06:20:29Z</cp:lastPrinted>
  <dcterms:created xsi:type="dcterms:W3CDTF">2019-11-18T15:15:29Z</dcterms:created>
  <dcterms:modified xsi:type="dcterms:W3CDTF">2023-01-11T13:58:03Z</dcterms:modified>
</cp:coreProperties>
</file>